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D8A53-E9FA-4D67-914A-E925B821BD0D}" type="datetimeFigureOut">
              <a:rPr lang="hr-HR" smtClean="0"/>
              <a:t>13.1.2015.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2537F-2B14-4A5D-8CF8-C139D407F56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Tartalom helye 2" descr="Rectangle: Click to edit Master text styles&#10;Second level&#10;Third level&#10;Fourth level&#10;Fifth level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4032250"/>
          </a:xfrm>
        </p:spPr>
        <p:txBody>
          <a:bodyPr/>
          <a:lstStyle/>
          <a:p>
            <a:pPr marL="0" indent="0"/>
            <a:r>
              <a:rPr lang="hr-HR" sz="2400">
                <a:latin typeface="Times New Roman" pitchFamily="18" charset="0"/>
              </a:rPr>
              <a:t> the distribution of electrons of an atom or molecule (or other physical structure) in atomic or molecular orbitals</a:t>
            </a:r>
          </a:p>
          <a:p>
            <a:pPr marL="0" indent="0"/>
            <a:endParaRPr lang="hr-HR" sz="2400">
              <a:latin typeface="Times New Roman" pitchFamily="18" charset="0"/>
            </a:endParaRPr>
          </a:p>
          <a:p>
            <a:pPr marL="0" indent="0"/>
            <a:r>
              <a:rPr lang="hr-HR" sz="2400">
                <a:latin typeface="Times New Roman" pitchFamily="18" charset="0"/>
              </a:rPr>
              <a:t> an energy is associated with each electron configuration</a:t>
            </a:r>
          </a:p>
          <a:p>
            <a:pPr marL="0" indent="0">
              <a:buFont typeface="Wingdings" pitchFamily="2" charset="2"/>
              <a:buNone/>
            </a:pPr>
            <a:r>
              <a:rPr lang="hr-HR" sz="2400">
                <a:latin typeface="Times New Roman" pitchFamily="18" charset="0"/>
              </a:rPr>
              <a:t> </a:t>
            </a:r>
          </a:p>
          <a:p>
            <a:pPr marL="0" indent="0"/>
            <a:r>
              <a:rPr lang="hr-HR" sz="2400">
                <a:latin typeface="Times New Roman" pitchFamily="18" charset="0"/>
              </a:rPr>
              <a:t>upon certain conditions, electrons are able to move from one orbital to another by emission or absorption of a quantum of energy, in the form of a electromagnetic wave (photon)</a:t>
            </a:r>
          </a:p>
        </p:txBody>
      </p:sp>
      <p:pic>
        <p:nvPicPr>
          <p:cNvPr id="2201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0"/>
            <a:ext cx="166846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016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43663"/>
            <a:ext cx="3935413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0165" name="Kép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1613" y="6289675"/>
            <a:ext cx="259238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6" name="Line 6"/>
          <p:cNvSpPr>
            <a:spLocks noChangeShapeType="1"/>
          </p:cNvSpPr>
          <p:nvPr/>
        </p:nvSpPr>
        <p:spPr bwMode="auto">
          <a:xfrm flipV="1">
            <a:off x="107950" y="908050"/>
            <a:ext cx="9036050" cy="0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20167" name="Line 7"/>
          <p:cNvSpPr>
            <a:spLocks noChangeShapeType="1"/>
          </p:cNvSpPr>
          <p:nvPr/>
        </p:nvSpPr>
        <p:spPr bwMode="auto">
          <a:xfrm flipV="1">
            <a:off x="0" y="6381750"/>
            <a:ext cx="9036050" cy="0"/>
          </a:xfrm>
          <a:prstGeom prst="line">
            <a:avLst/>
          </a:prstGeom>
          <a:noFill/>
          <a:ln w="222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20168" name="Rectangle 8"/>
          <p:cNvSpPr>
            <a:spLocks noChangeArrowheads="1"/>
          </p:cNvSpPr>
          <p:nvPr/>
        </p:nvSpPr>
        <p:spPr bwMode="auto">
          <a:xfrm>
            <a:off x="2339975" y="333375"/>
            <a:ext cx="6804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200" b="1">
                <a:latin typeface="Times New Roman" pitchFamily="18" charset="0"/>
              </a:rPr>
              <a:t>ELECTRON CONFIGURATION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hr-HR"/>
              <a:t>Electron configuration II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285875"/>
            <a:ext cx="2571750" cy="3643313"/>
          </a:xfrm>
          <a:noFill/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4929188"/>
            <a:ext cx="24288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800">
                <a:latin typeface="Calibri" pitchFamily="34" charset="0"/>
              </a:rPr>
              <a:t>Image shows the order of filling atomical orbitales for atoms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00375" y="1285875"/>
            <a:ext cx="61436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>
                <a:latin typeface="Calibri" pitchFamily="34" charset="0"/>
              </a:rPr>
              <a:t>For example Germanium (32e</a:t>
            </a:r>
            <a:r>
              <a:rPr lang="hr-HR" baseline="30000">
                <a:latin typeface="Calibri" pitchFamily="34" charset="0"/>
              </a:rPr>
              <a:t>-</a:t>
            </a:r>
            <a:r>
              <a:rPr lang="hr-HR">
                <a:latin typeface="Calibri" pitchFamily="34" charset="0"/>
              </a:rPr>
              <a:t>) has electron configuration  1s</a:t>
            </a:r>
            <a:r>
              <a:rPr lang="hr-HR" baseline="30000">
                <a:latin typeface="Calibri" pitchFamily="34" charset="0"/>
              </a:rPr>
              <a:t>2</a:t>
            </a:r>
            <a:r>
              <a:rPr lang="hr-HR">
                <a:latin typeface="Calibri" pitchFamily="34" charset="0"/>
              </a:rPr>
              <a:t> 2s</a:t>
            </a:r>
            <a:r>
              <a:rPr lang="hr-HR" baseline="30000">
                <a:latin typeface="Calibri" pitchFamily="34" charset="0"/>
              </a:rPr>
              <a:t>2</a:t>
            </a:r>
            <a:r>
              <a:rPr lang="hr-HR">
                <a:latin typeface="Calibri" pitchFamily="34" charset="0"/>
              </a:rPr>
              <a:t> 2p</a:t>
            </a:r>
            <a:r>
              <a:rPr lang="hr-HR" baseline="30000">
                <a:latin typeface="Calibri" pitchFamily="34" charset="0"/>
              </a:rPr>
              <a:t>6</a:t>
            </a:r>
            <a:r>
              <a:rPr lang="hr-HR">
                <a:latin typeface="Calibri" pitchFamily="34" charset="0"/>
              </a:rPr>
              <a:t> 3s</a:t>
            </a:r>
            <a:r>
              <a:rPr lang="hr-HR" baseline="30000">
                <a:latin typeface="Calibri" pitchFamily="34" charset="0"/>
              </a:rPr>
              <a:t>2</a:t>
            </a:r>
            <a:r>
              <a:rPr lang="hr-HR">
                <a:latin typeface="Calibri" pitchFamily="34" charset="0"/>
              </a:rPr>
              <a:t> 3p</a:t>
            </a:r>
            <a:r>
              <a:rPr lang="hr-HR" baseline="30000">
                <a:latin typeface="Calibri" pitchFamily="34" charset="0"/>
              </a:rPr>
              <a:t>6</a:t>
            </a:r>
            <a:r>
              <a:rPr lang="hr-HR">
                <a:latin typeface="Calibri" pitchFamily="34" charset="0"/>
              </a:rPr>
              <a:t> 3d</a:t>
            </a:r>
            <a:r>
              <a:rPr lang="hr-HR" baseline="30000">
                <a:latin typeface="Calibri" pitchFamily="34" charset="0"/>
              </a:rPr>
              <a:t>10 </a:t>
            </a:r>
            <a:r>
              <a:rPr lang="hr-HR">
                <a:latin typeface="Calibri" pitchFamily="34" charset="0"/>
              </a:rPr>
              <a:t>4s</a:t>
            </a:r>
            <a:r>
              <a:rPr lang="hr-HR" baseline="30000">
                <a:latin typeface="Calibri" pitchFamily="34" charset="0"/>
              </a:rPr>
              <a:t>2</a:t>
            </a:r>
            <a:r>
              <a:rPr lang="hr-HR">
                <a:latin typeface="Calibri" pitchFamily="34" charset="0"/>
              </a:rPr>
              <a:t> 2p</a:t>
            </a:r>
            <a:r>
              <a:rPr lang="hr-HR" baseline="30000">
                <a:latin typeface="Calibri" pitchFamily="34" charset="0"/>
              </a:rPr>
              <a:t>2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88" y="2928938"/>
            <a:ext cx="45720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6188" y="4103688"/>
            <a:ext cx="281781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0" y="5143500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0" y="4475163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475163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3" y="4475163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5" y="4475163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63" y="3786188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75" y="3786188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786188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3" y="3786188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5" y="3786188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0" y="3786188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25" y="3786188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38" y="3786188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50" y="3786188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0" y="3071813"/>
            <a:ext cx="285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50" y="3071813"/>
            <a:ext cx="1428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9063" y="3071813"/>
            <a:ext cx="1428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2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0"/>
            <a:ext cx="166846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22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43663"/>
            <a:ext cx="3935413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2212" name="Kép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1613" y="6289675"/>
            <a:ext cx="259238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3" name="Line 6"/>
          <p:cNvSpPr>
            <a:spLocks noChangeShapeType="1"/>
          </p:cNvSpPr>
          <p:nvPr/>
        </p:nvSpPr>
        <p:spPr bwMode="auto">
          <a:xfrm flipV="1">
            <a:off x="107950" y="908050"/>
            <a:ext cx="9036050" cy="0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22214" name="Line 7"/>
          <p:cNvSpPr>
            <a:spLocks noChangeShapeType="1"/>
          </p:cNvSpPr>
          <p:nvPr/>
        </p:nvSpPr>
        <p:spPr bwMode="auto">
          <a:xfrm flipV="1">
            <a:off x="0" y="6381750"/>
            <a:ext cx="9036050" cy="0"/>
          </a:xfrm>
          <a:prstGeom prst="line">
            <a:avLst/>
          </a:prstGeom>
          <a:noFill/>
          <a:ln w="222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pic>
        <p:nvPicPr>
          <p:cNvPr id="222215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16125" y="0"/>
            <a:ext cx="7127875" cy="615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Prikaz na zaslonu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4" baseType="lpstr">
      <vt:lpstr>Office tema</vt:lpstr>
      <vt:lpstr>Slajd 1</vt:lpstr>
      <vt:lpstr>Electron configuration II</vt:lpstr>
      <vt:lpstr>Slajd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Hrvoje</dc:creator>
  <cp:lastModifiedBy>Hrvoje</cp:lastModifiedBy>
  <cp:revision>1</cp:revision>
  <dcterms:created xsi:type="dcterms:W3CDTF">2015-01-13T08:01:29Z</dcterms:created>
  <dcterms:modified xsi:type="dcterms:W3CDTF">2015-01-13T08:01:52Z</dcterms:modified>
</cp:coreProperties>
</file>