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36A4D-02E5-44DD-899F-B754CE726BBF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D5B8D-F85F-42B0-8E72-74FBE0C7FF1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3086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D5B8D-F85F-42B0-8E72-74FBE0C7FF1B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268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9B94-14CF-43AD-9290-2DA515454702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FD03-944A-43C7-9D18-FF13507301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8075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9B94-14CF-43AD-9290-2DA515454702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FD03-944A-43C7-9D18-FF13507301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3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9B94-14CF-43AD-9290-2DA515454702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FD03-944A-43C7-9D18-FF13507301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3862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9C04F-C5E6-4A4F-A1D6-972A632B3A7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0806-53F2-4A1D-AB29-D0FF7DEAEAA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9B94-14CF-43AD-9290-2DA515454702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FD03-944A-43C7-9D18-FF13507301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8776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9B94-14CF-43AD-9290-2DA515454702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FD03-944A-43C7-9D18-FF13507301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3550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9B94-14CF-43AD-9290-2DA515454702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FD03-944A-43C7-9D18-FF13507301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0272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9B94-14CF-43AD-9290-2DA515454702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FD03-944A-43C7-9D18-FF13507301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7782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9B94-14CF-43AD-9290-2DA515454702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FD03-944A-43C7-9D18-FF13507301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20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9B94-14CF-43AD-9290-2DA515454702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FD03-944A-43C7-9D18-FF13507301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3490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9B94-14CF-43AD-9290-2DA515454702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FD03-944A-43C7-9D18-FF13507301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323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9B94-14CF-43AD-9290-2DA515454702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FD03-944A-43C7-9D18-FF13507301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3770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F9B94-14CF-43AD-9290-2DA515454702}" type="datetimeFigureOut">
              <a:rPr lang="hr-HR" smtClean="0"/>
              <a:pPr/>
              <a:t>14.1.2015.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FD03-944A-43C7-9D18-FF13507301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00617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rInetyfwm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0" y="-171400"/>
            <a:ext cx="2173722" cy="7200800"/>
          </a:xfrm>
          <a:prstGeom prst="rect">
            <a:avLst/>
          </a:prstGeom>
          <a:noFill/>
        </p:spPr>
        <p:txBody>
          <a:bodyPr vert="wordArtVert" wrap="square" lIns="91440" tIns="45720" rIns="108000" bIns="45720">
            <a:spAutoFit/>
          </a:bodyPr>
          <a:lstStyle/>
          <a:p>
            <a:pPr algn="ctr"/>
            <a:r>
              <a:rPr lang="hr-HR" sz="5400" b="1" cap="none" spc="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OPTIKA</a:t>
            </a:r>
            <a:r>
              <a:rPr lang="hr-H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sz="5400" b="1" cap="none" spc="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OKA</a:t>
            </a:r>
            <a:endParaRPr lang="en-US" sz="54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793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B.  DALEKA TOČKA- položaj predmeta za koji oko stvara jasnu sliku na žutoj pjegi u akomodacijskom miru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3" y="2420888"/>
            <a:ext cx="8697539" cy="2991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27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C.  DALJINA JASNOG VIDA- dogovorena udaljenost predmeta na kojoj je razlučivanje dobro, a akomodacija umjerena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8047620" cy="3666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63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7030A0"/>
                </a:solidFill>
                <a:latin typeface="Comic Sans MS" pitchFamily="66" charset="0"/>
              </a:rPr>
              <a:t>AKOMODACIJA OKA</a:t>
            </a:r>
            <a:endParaRPr lang="hr-H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92500"/>
          </a:bodyPr>
          <a:lstStyle/>
          <a:p>
            <a:r>
              <a:rPr lang="hr-HR" dirty="0"/>
              <a:t>Sposobnost očne leće da mijenja svoju jakost kako bi od </a:t>
            </a:r>
            <a:r>
              <a:rPr lang="hr-HR" dirty="0" smtClean="0"/>
              <a:t>bliskih </a:t>
            </a:r>
            <a:r>
              <a:rPr lang="hr-HR" dirty="0"/>
              <a:t>predmeta nastala jasna slika na mrežnici</a:t>
            </a:r>
            <a:r>
              <a:rPr lang="hr-HR" dirty="0" smtClean="0"/>
              <a:t>.</a:t>
            </a:r>
          </a:p>
          <a:p>
            <a:r>
              <a:rPr lang="hr-HR" dirty="0" smtClean="0"/>
              <a:t>Jakost leće u akomodacijskom miru je j=59 dpt (najmanja), a u akomodacijskom maksimumu j=71 dpt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4035561" cy="3360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72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437112"/>
            <a:ext cx="3640133" cy="15106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452447" cy="2351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15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7030A0"/>
                </a:solidFill>
                <a:latin typeface="Comic Sans MS" pitchFamily="66" charset="0"/>
              </a:rPr>
              <a:t>REZOLUCIJA OKA</a:t>
            </a:r>
            <a:endParaRPr lang="hr-H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ODREĐENA: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RAYLEIGHOV KRITERIJ </a:t>
            </a:r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6243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Rezolucija"/>
          <p:cNvPicPr>
            <a:picLocks noChangeAspect="1" noChangeArrowheads="1"/>
          </p:cNvPicPr>
          <p:nvPr/>
        </p:nvPicPr>
        <p:blipFill>
          <a:blip r:embed="rId3" cstate="print">
            <a:lum bright="-48000" contrast="7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4" y="3068960"/>
            <a:ext cx="8255078" cy="252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597202"/>
            <a:ext cx="782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Verdana, Arial, Helvetica, sans-serif"/>
              </a:rPr>
              <a:t>Na žutoj pjegi je najveća gustoća čunjića pa je tu i razlučivanje najbolje (3 </a:t>
            </a:r>
            <a:r>
              <a:rPr lang="hr-HR" b="1" dirty="0" smtClean="0">
                <a:latin typeface="Symbol"/>
              </a:rPr>
              <a:t>m</a:t>
            </a:r>
            <a:r>
              <a:rPr lang="hr-HR" b="1" dirty="0" smtClean="0">
                <a:latin typeface="Verdana, Arial, Helvetica, sans-serif"/>
              </a:rPr>
              <a:t>m).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8025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48064" y="692696"/>
            <a:ext cx="40183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spc="50" dirty="0" smtClean="0">
                <a:ln w="2857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POGREŠKE OKA</a:t>
            </a:r>
            <a:endParaRPr lang="en-US" sz="5400" b="1" cap="none" spc="50" dirty="0">
              <a:ln w="28575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7030A0"/>
                </a:solidFill>
                <a:latin typeface="Comic Sans MS" pitchFamily="66" charset="0"/>
              </a:rPr>
              <a:t>KRATKOVIDNOST-MIOPIJA</a:t>
            </a:r>
            <a:endParaRPr lang="hr-H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6" descr="C:\Users\lidija\Desktop\kratko1.oko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5" y="1556792"/>
            <a:ext cx="820483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47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 smtClean="0">
                <a:solidFill>
                  <a:srgbClr val="7030A0"/>
                </a:solidFill>
                <a:latin typeface="Comic Sans MS" pitchFamily="66" charset="0"/>
              </a:rPr>
              <a:t>KOREKCIJA (DIVERGENTNA LEĆA)</a:t>
            </a:r>
            <a:endParaRPr lang="hr-H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6" descr="C:\Users\lidija\Desktop\kratko2.o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962944"/>
            <a:ext cx="65913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94928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Jakost joj je veća što je daleka točka bliže oku.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0894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93" y="3501008"/>
            <a:ext cx="2511567" cy="92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2811999" cy="46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16289"/>
            <a:ext cx="2867285" cy="90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57" y="5293046"/>
            <a:ext cx="2913179" cy="45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3" y="754586"/>
            <a:ext cx="4136221" cy="202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86" y="789254"/>
            <a:ext cx="4356069" cy="199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9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0" y="1844824"/>
            <a:ext cx="3980044" cy="33192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4017446" cy="3350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9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108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7030A0"/>
                </a:solidFill>
                <a:latin typeface="Comic Sans MS" pitchFamily="66" charset="0"/>
              </a:rPr>
              <a:t>DALEKOVIDNOST- HIPERMETRIJA</a:t>
            </a:r>
            <a:endParaRPr lang="hr-H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6" descr="C:\Users\lidija\Desktop\daleko1.o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713148" cy="390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508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 smtClean="0">
                <a:solidFill>
                  <a:srgbClr val="7030A0"/>
                </a:solidFill>
                <a:latin typeface="Comic Sans MS" pitchFamily="66" charset="0"/>
              </a:rPr>
              <a:t>KOREKCIJA (KOVERGENTNA LEĆA) </a:t>
            </a:r>
            <a:endParaRPr lang="hr-H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6" descr="C:\Users\lidija\Desktop\daleko2.o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7" y="1556792"/>
            <a:ext cx="7326868" cy="420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413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536504" cy="14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4129338" cy="15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78767"/>
            <a:ext cx="2589920" cy="95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00" y="3356993"/>
            <a:ext cx="2768368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7" y="4833155"/>
            <a:ext cx="2561539" cy="89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1903"/>
            <a:ext cx="3567241" cy="85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144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5184576" cy="6360026"/>
          </a:xfrm>
        </p:spPr>
      </p:pic>
    </p:spTree>
    <p:extLst>
      <p:ext uri="{BB962C8B-B14F-4D97-AF65-F5344CB8AC3E}">
        <p14:creationId xmlns="" xmlns:p14="http://schemas.microsoft.com/office/powerpoint/2010/main" val="10151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7030A0"/>
                </a:solidFill>
                <a:latin typeface="Comic Sans MS" pitchFamily="66" charset="0"/>
              </a:rPr>
              <a:t>STAROVIDNOST - PRESBIOPIJA</a:t>
            </a:r>
            <a:endParaRPr lang="hr-H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0862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1456"/>
            <a:ext cx="3826768" cy="3826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74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 smtClean="0">
                <a:solidFill>
                  <a:srgbClr val="7030A0"/>
                </a:solidFill>
                <a:latin typeface="Comic Sans MS" pitchFamily="66" charset="0"/>
              </a:rPr>
              <a:t>KOREKCIJA (KOVERGENTNA LEĆA)</a:t>
            </a:r>
            <a:endParaRPr lang="hr-H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6" y="1916832"/>
            <a:ext cx="4475574" cy="145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3150096" cy="99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3501008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dirty="0">
                <a:solidFill>
                  <a:srgbClr val="000000"/>
                </a:solidFill>
              </a:rPr>
              <a:t>Konvergentna leća mora od predmeta koji je na daljini jasnog vida napraviti virtualnu sliku u bliskoj točki oka. </a:t>
            </a:r>
            <a:endParaRPr lang="hr-HR" sz="2000" dirty="0" smtClean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dirty="0"/>
              <a:t>Kada je b = - </a:t>
            </a:r>
            <a:r>
              <a:rPr lang="hr-HR" sz="2000" dirty="0">
                <a:sym typeface="Symbol"/>
              </a:rPr>
              <a:t>, oko više uopće ne akomodira</a:t>
            </a:r>
            <a:endParaRPr lang="hr-H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2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hr-HR" sz="4800" smtClean="0"/>
              <a:t>Pogreške centriranih sistema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400" smtClean="0"/>
              <a:t>Sferne aberacije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348038" y="263683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C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95513" y="2781300"/>
            <a:ext cx="4681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800"/>
              <a:t>iliti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Što su i kako do njih dolazi?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2800" smtClean="0"/>
              <a:t>prisutne su kod širokih snopova svjetlosti</a:t>
            </a:r>
          </a:p>
          <a:p>
            <a:pPr eaLnBrk="1" hangingPunct="1">
              <a:defRPr/>
            </a:pPr>
            <a:r>
              <a:rPr lang="hr-HR" sz="2800" smtClean="0"/>
              <a:t>rubne zrake lome se jače one bliže optičkoj osi</a:t>
            </a:r>
          </a:p>
          <a:p>
            <a:pPr eaLnBrk="1" hangingPunct="1">
              <a:defRPr/>
            </a:pPr>
            <a:r>
              <a:rPr lang="hr-HR" sz="2800" smtClean="0"/>
              <a:t>slika neće biti točka nego dužina</a:t>
            </a:r>
          </a:p>
        </p:txBody>
      </p:sp>
      <p:pic>
        <p:nvPicPr>
          <p:cNvPr id="4100" name="Picture 10" descr="sfaber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420938"/>
            <a:ext cx="4427538" cy="2805112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apture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412875"/>
            <a:ext cx="4957763" cy="4999038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Sferna aberacije oka</a:t>
            </a:r>
          </a:p>
        </p:txBody>
      </p:sp>
      <p:pic>
        <p:nvPicPr>
          <p:cNvPr id="6147" name="Picture 13" descr="asdfasdf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2133600"/>
            <a:ext cx="4271962" cy="3608388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7030A0"/>
                </a:solidFill>
                <a:latin typeface="Comic Sans MS" pitchFamily="66" charset="0"/>
              </a:rPr>
              <a:t>ROŽNICA</a:t>
            </a:r>
            <a:r>
              <a:rPr lang="hr-HR" b="1" dirty="0" smtClean="0"/>
              <a:t> 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80265"/>
            <a:ext cx="5394176" cy="4220943"/>
          </a:xfrm>
        </p:spPr>
      </p:pic>
      <p:sp>
        <p:nvSpPr>
          <p:cNvPr id="5" name="TextBox 4"/>
          <p:cNvSpPr txBox="1"/>
          <p:nvPr/>
        </p:nvSpPr>
        <p:spPr>
          <a:xfrm>
            <a:off x="179512" y="530120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 prozirni sferni dioptar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s vanjske je strane je zrak ( n=1), a s unutrašnje očna vodica (n=1.336) -&gt; jako konvergentan dioptar 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6977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u="sng" smtClean="0"/>
              <a:t>Kromatske sferne aberacije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9652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4800" b="1" smtClean="0"/>
              <a:t>Svaka valna duljina = svoju sliku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romatska_aberacija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052513"/>
            <a:ext cx="7332662" cy="4391025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Astigmatizam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Pogreška leće koja uzrokuje zakrivljenost slike</a:t>
            </a:r>
          </a:p>
          <a:p>
            <a:pPr eaLnBrk="1" hangingPunct="1">
              <a:defRPr/>
            </a:pPr>
            <a:r>
              <a:rPr lang="hr-HR" smtClean="0"/>
              <a:t>Posljedica je različite zakrivljenosti leće po horizontalnoj ili vertikalnoj ravnini</a:t>
            </a:r>
          </a:p>
          <a:p>
            <a:pPr eaLnBrk="1" hangingPunct="1">
              <a:defRPr/>
            </a:pPr>
            <a:r>
              <a:rPr lang="hr-HR" smtClean="0"/>
              <a:t>Posljedica je nejednaka pozicija slika na optičkoj osi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astigmatizam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052513"/>
            <a:ext cx="7346950" cy="3916362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Astigmatizam oka</a:t>
            </a:r>
          </a:p>
        </p:txBody>
      </p:sp>
      <p:pic>
        <p:nvPicPr>
          <p:cNvPr id="11267" name="Picture 6" descr="astigmatizam-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2276475"/>
            <a:ext cx="4038600" cy="2752725"/>
          </a:xfrm>
          <a:noFill/>
        </p:spPr>
      </p:pic>
      <p:pic>
        <p:nvPicPr>
          <p:cNvPr id="11268" name="Picture 7" descr="astigmatizam-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276475"/>
            <a:ext cx="4038600" cy="2759075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0503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smtClean="0">
                <a:hlinkClick r:id="rId2"/>
              </a:rPr>
              <a:t>http://www.youtube.com/watch?v=SrInetyfwm4</a:t>
            </a:r>
            <a:r>
              <a:rPr lang="hr-HR" sz="4000" smtClean="0"/>
              <a:t>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68313" y="220503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hr-H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http://www.youtube.com/watch?v=SrInetyfwm4</a:t>
            </a:r>
            <a:r>
              <a:rPr lang="hr-H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52936"/>
            <a:ext cx="6202660" cy="310133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6286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851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7030A0"/>
                </a:solidFill>
                <a:latin typeface="Comic Sans MS" pitchFamily="66" charset="0"/>
              </a:rPr>
              <a:t>ŠARENICA I ZJENICA</a:t>
            </a:r>
            <a:endParaRPr lang="hr-H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3695700" cy="3562350"/>
          </a:xfrm>
        </p:spPr>
      </p:pic>
      <p:sp>
        <p:nvSpPr>
          <p:cNvPr id="5" name="TextBox 4"/>
          <p:cNvSpPr txBox="1"/>
          <p:nvPr/>
        </p:nvSpPr>
        <p:spPr>
          <a:xfrm>
            <a:off x="467544" y="515719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Šarenica automatski regulira količinu ulazne svjetlosti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Zjenica (2-8 mm) određuje intenzitet i širinu ulaznog snopa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164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7030A0"/>
                </a:solidFill>
                <a:latin typeface="Comic Sans MS" pitchFamily="66" charset="0"/>
              </a:rPr>
              <a:t>LEĆA</a:t>
            </a:r>
            <a:endParaRPr lang="hr-H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44" y="1412776"/>
            <a:ext cx="3065985" cy="3384376"/>
          </a:xfrm>
        </p:spPr>
      </p:pic>
      <p:sp>
        <p:nvSpPr>
          <p:cNvPr id="8" name="TextBox 7"/>
          <p:cNvSpPr txBox="1"/>
          <p:nvPr/>
        </p:nvSpPr>
        <p:spPr>
          <a:xfrm>
            <a:off x="1043608" y="537321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Građena od slojeva različitog indeksa loma 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Bikonveksna i konvergentna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Cilijarni mišići mijenjaju radijuse zakrivljenosti ploha leće 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R (prednje plohe)= 10-6mm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R (stražnje plohe)= 6-5,5mm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9" name="Picture 8" descr="C:\Users\Kuharic\Desktop\leć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2" y="1700808"/>
            <a:ext cx="468866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621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7030A0"/>
                </a:solidFill>
                <a:latin typeface="Comic Sans MS" pitchFamily="66" charset="0"/>
              </a:rPr>
              <a:t>MREŽNICA</a:t>
            </a:r>
            <a:endParaRPr lang="hr-H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1686"/>
            <a:ext cx="3914775" cy="3362325"/>
          </a:xfrm>
        </p:spPr>
      </p:pic>
      <p:sp>
        <p:nvSpPr>
          <p:cNvPr id="5" name="TextBox 4"/>
          <p:cNvSpPr txBox="1"/>
          <p:nvPr/>
        </p:nvSpPr>
        <p:spPr>
          <a:xfrm>
            <a:off x="467544" y="148478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Zakrivljeni zastor (r =40mm) na kojem konvergentni sistem oka stvara realnu i obrnutu sliku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Tanak sloj optički aktivnih stanica koje apsorbiraju svjetlosne fotone i pretvaraju njihovu energiju u naponski impuls u živčanim vlaknima</a:t>
            </a:r>
          </a:p>
        </p:txBody>
      </p:sp>
      <p:pic>
        <p:nvPicPr>
          <p:cNvPr id="8" name="Picture 7" descr="rods_co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2303463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459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620688"/>
            <a:ext cx="4608512" cy="3042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168" y="692696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ŽUTA PJEGA – mjesto na mrežnici gdje nastaje slika pri normalnom osvjetljenju</a:t>
            </a:r>
          </a:p>
          <a:p>
            <a:r>
              <a:rPr lang="hr-HR" dirty="0" smtClean="0"/>
              <a:t>SLIJEPA PJEGA - Područje gdje izlazi optički živac potpuno je neosjetljivo na svjetlost jer tu nema niti štapića niti čunjića.</a:t>
            </a:r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14" y="3861048"/>
            <a:ext cx="5024094" cy="2918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25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7030A0"/>
                </a:solidFill>
                <a:latin typeface="Comic Sans MS" pitchFamily="66" charset="0"/>
              </a:rPr>
              <a:t>KARAKTERISTIČNE TOČKE OKA</a:t>
            </a:r>
            <a:endParaRPr lang="hr-H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962672" cy="391703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hr-HR" dirty="0" smtClean="0"/>
              <a:t>BLISKA TOČKA -najbliži položaj predmeta za koji oko uz maksimalnu akomodaciju stvara jasnu sliku na žutoj pjegi</a:t>
            </a:r>
          </a:p>
          <a:p>
            <a:pPr marL="514350" indent="-514350">
              <a:buFont typeface="+mj-lt"/>
              <a:buAutoNum type="alphaUcPeriod"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33" y="1628800"/>
            <a:ext cx="5866223" cy="4284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93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410</Words>
  <Application>Microsoft Office PowerPoint</Application>
  <PresentationFormat>Prikaz na zaslonu (4:3)</PresentationFormat>
  <Paragraphs>59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36" baseType="lpstr">
      <vt:lpstr>Office Theme</vt:lpstr>
      <vt:lpstr>Slajd 1</vt:lpstr>
      <vt:lpstr>Slajd 2</vt:lpstr>
      <vt:lpstr>ROŽNICA </vt:lpstr>
      <vt:lpstr>Slajd 4</vt:lpstr>
      <vt:lpstr>ŠARENICA I ZJENICA</vt:lpstr>
      <vt:lpstr>LEĆA</vt:lpstr>
      <vt:lpstr>MREŽNICA</vt:lpstr>
      <vt:lpstr>Slajd 8</vt:lpstr>
      <vt:lpstr>KARAKTERISTIČNE TOČKE OKA</vt:lpstr>
      <vt:lpstr>Slajd 10</vt:lpstr>
      <vt:lpstr>Slajd 11</vt:lpstr>
      <vt:lpstr>AKOMODACIJA OKA</vt:lpstr>
      <vt:lpstr>Slajd 13</vt:lpstr>
      <vt:lpstr>REZOLUCIJA OKA</vt:lpstr>
      <vt:lpstr>Slajd 15</vt:lpstr>
      <vt:lpstr>KRATKOVIDNOST-MIOPIJA</vt:lpstr>
      <vt:lpstr>KOREKCIJA (DIVERGENTNA LEĆA)</vt:lpstr>
      <vt:lpstr>Slajd 18</vt:lpstr>
      <vt:lpstr>Slajd 19</vt:lpstr>
      <vt:lpstr>DALEKOVIDNOST- HIPERMETRIJA</vt:lpstr>
      <vt:lpstr>KOREKCIJA (KOVERGENTNA LEĆA) </vt:lpstr>
      <vt:lpstr>Slajd 22</vt:lpstr>
      <vt:lpstr>Slajd 23</vt:lpstr>
      <vt:lpstr>STAROVIDNOST - PRESBIOPIJA</vt:lpstr>
      <vt:lpstr>KOREKCIJA (KOVERGENTNA LEĆA)</vt:lpstr>
      <vt:lpstr>Pogreške centriranih sistema</vt:lpstr>
      <vt:lpstr>Što su i kako do njih dolazi?</vt:lpstr>
      <vt:lpstr>Slajd 28</vt:lpstr>
      <vt:lpstr>Sferna aberacije oka</vt:lpstr>
      <vt:lpstr>Kromatske sferne aberacije</vt:lpstr>
      <vt:lpstr>Slajd 31</vt:lpstr>
      <vt:lpstr>Astigmatizam</vt:lpstr>
      <vt:lpstr>Slajd 33</vt:lpstr>
      <vt:lpstr>Astigmatizam oka</vt:lpstr>
      <vt:lpstr>http://www.youtube.com/watch?v=SrInetyfwm4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Hrvoje</cp:lastModifiedBy>
  <cp:revision>25</cp:revision>
  <dcterms:created xsi:type="dcterms:W3CDTF">2012-05-31T13:30:06Z</dcterms:created>
  <dcterms:modified xsi:type="dcterms:W3CDTF">2015-01-14T09:53:56Z</dcterms:modified>
</cp:coreProperties>
</file>